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24" r:id="rId3"/>
  </p:sldMasterIdLst>
  <p:notesMasterIdLst>
    <p:notesMasterId r:id="rId20"/>
  </p:notesMasterIdLst>
  <p:sldIdLst>
    <p:sldId id="257" r:id="rId4"/>
    <p:sldId id="270" r:id="rId5"/>
    <p:sldId id="290" r:id="rId6"/>
    <p:sldId id="291" r:id="rId7"/>
    <p:sldId id="292" r:id="rId8"/>
    <p:sldId id="293" r:id="rId9"/>
    <p:sldId id="289" r:id="rId10"/>
    <p:sldId id="271" r:id="rId11"/>
    <p:sldId id="288" r:id="rId12"/>
    <p:sldId id="273" r:id="rId13"/>
    <p:sldId id="272" r:id="rId14"/>
    <p:sldId id="274" r:id="rId15"/>
    <p:sldId id="295" r:id="rId16"/>
    <p:sldId id="294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01" autoAdjust="0"/>
  </p:normalViewPr>
  <p:slideViewPr>
    <p:cSldViewPr>
      <p:cViewPr varScale="1">
        <p:scale>
          <a:sx n="58" d="100"/>
          <a:sy n="58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5F34A-DD4F-4FAD-8621-F4FCC12F029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9966F-4764-41BB-83AE-1740D9C0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1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2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3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971AF-8890-4C11-9A36-30DF8526596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0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7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7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2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5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90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9966F-4764-41BB-83AE-1740D9C084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8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2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2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7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0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5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67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1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5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1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80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15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20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72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91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19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87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9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70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17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93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1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9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5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9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7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9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4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3/14/2014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018D2F-7E75-497F-856F-7BB1A8B5502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3/15/2014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5C2461B-2CB7-4BE9-9484-42A3EF58B08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2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4" y="838200"/>
            <a:ext cx="7832556" cy="480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838199"/>
            <a:ext cx="4495800" cy="2819401"/>
          </a:xfrm>
        </p:spPr>
        <p:txBody>
          <a:bodyPr>
            <a:prstTxWarp prst="textButtonPour">
              <a:avLst/>
            </a:prstTxWarp>
          </a:bodyPr>
          <a:lstStyle/>
          <a:p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</a:rPr>
              <a:t>Behemoth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rgbClr val="C00000"/>
                </a:solidFill>
              </a:rPr>
              <a:t>&amp;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</a:rPr>
              <a:t>Leviathan</a:t>
            </a: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Job 38:39 – 39:30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844" y="6236732"/>
            <a:ext cx="783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Part </a:t>
            </a:r>
            <a:r>
              <a:rPr lang="en-US" dirty="0" smtClean="0">
                <a:solidFill>
                  <a:prstClr val="black"/>
                </a:solidFill>
              </a:rPr>
              <a:t>2d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844" y="5867400"/>
            <a:ext cx="783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context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6226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4208" cy="510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9  "Will the </a:t>
            </a:r>
            <a:r>
              <a:rPr lang="en-US" sz="2800" dirty="0">
                <a:solidFill>
                  <a:schemeClr val="accent3"/>
                </a:solidFill>
              </a:rPr>
              <a:t>wild ox </a:t>
            </a:r>
            <a:r>
              <a:rPr lang="en-US" sz="2800" dirty="0"/>
              <a:t>be willing to serve you? Will he bed by your manger?</a:t>
            </a:r>
          </a:p>
          <a:p>
            <a:pPr marL="0" indent="0">
              <a:buNone/>
            </a:pPr>
            <a:r>
              <a:rPr lang="en-US" sz="2800" dirty="0" smtClean="0"/>
              <a:t>10  </a:t>
            </a:r>
            <a:r>
              <a:rPr lang="en-US" sz="2800" dirty="0"/>
              <a:t>Can you bind the </a:t>
            </a:r>
            <a:r>
              <a:rPr lang="en-US" sz="2800" dirty="0">
                <a:solidFill>
                  <a:schemeClr val="accent3"/>
                </a:solidFill>
              </a:rPr>
              <a:t>wild ox </a:t>
            </a:r>
            <a:r>
              <a:rPr lang="en-US" sz="2800" dirty="0"/>
              <a:t>in the furrow with ropes? Or will he plow the valleys behind you?</a:t>
            </a:r>
          </a:p>
          <a:p>
            <a:pPr marL="0" indent="0">
              <a:buNone/>
            </a:pPr>
            <a:r>
              <a:rPr lang="en-US" sz="2800" dirty="0"/>
              <a:t>11  Will you trust him because his strength is great? Or will you leave your labor to him?</a:t>
            </a:r>
          </a:p>
          <a:p>
            <a:pPr marL="0" indent="0">
              <a:buNone/>
            </a:pPr>
            <a:r>
              <a:rPr lang="en-US" sz="2800" dirty="0"/>
              <a:t>12  Will you trust him to bring home your grain, And gather it to your threshing floor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51408" y="1600200"/>
            <a:ext cx="33528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“unicorn” (</a:t>
            </a:r>
            <a:r>
              <a:rPr lang="en-US" sz="3200" dirty="0" err="1" smtClean="0">
                <a:solidFill>
                  <a:prstClr val="white"/>
                </a:solidFill>
              </a:rPr>
              <a:t>KJV</a:t>
            </a:r>
            <a:r>
              <a:rPr lang="en-US" sz="3200" dirty="0" smtClean="0">
                <a:solidFill>
                  <a:prstClr val="white"/>
                </a:solidFill>
              </a:rPr>
              <a:t>)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1408" y="5029200"/>
            <a:ext cx="3765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Aurochs </a:t>
            </a:r>
            <a:r>
              <a:rPr lang="en-US" i="1" dirty="0" smtClean="0">
                <a:solidFill>
                  <a:prstClr val="black"/>
                </a:solidFill>
              </a:rPr>
              <a:t>(</a:t>
            </a:r>
            <a:r>
              <a:rPr lang="en-US" i="1" dirty="0" err="1"/>
              <a:t>Bos</a:t>
            </a:r>
            <a:r>
              <a:rPr lang="en-US" i="1" dirty="0"/>
              <a:t> </a:t>
            </a:r>
            <a:r>
              <a:rPr lang="en-US" i="1" dirty="0" err="1" smtClean="0"/>
              <a:t>primigenius</a:t>
            </a:r>
            <a:r>
              <a:rPr lang="en-US" i="1" dirty="0" smtClean="0"/>
              <a:t>)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b="32954"/>
          <a:stretch/>
        </p:blipFill>
        <p:spPr bwMode="auto">
          <a:xfrm>
            <a:off x="293299" y="228600"/>
            <a:ext cx="8229600" cy="131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209800" y="1963947"/>
            <a:ext cx="1219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05841" y="3124200"/>
            <a:ext cx="1219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94249" y="5769114"/>
            <a:ext cx="3937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E68422"/>
                </a:solidFill>
                <a:latin typeface="Arial Black" panose="020B0A04020102020204" pitchFamily="34" charset="0"/>
              </a:rPr>
              <a:t>LIKELY THIS!</a:t>
            </a:r>
            <a:endParaRPr lang="en-US" sz="4000" dirty="0">
              <a:solidFill>
                <a:srgbClr val="E68422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File:Aurochs reconstruc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10294" r="12358" b="5254"/>
          <a:stretch/>
        </p:blipFill>
        <p:spPr bwMode="auto">
          <a:xfrm>
            <a:off x="5161005" y="2362200"/>
            <a:ext cx="3906795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612730" y="2373868"/>
            <a:ext cx="249267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spc="300" dirty="0" smtClean="0">
                <a:solidFill>
                  <a:schemeClr val="accent3"/>
                </a:solidFill>
              </a:rPr>
              <a:t>Strong’s #07214</a:t>
            </a:r>
            <a:endParaRPr lang="en-US" sz="2000" spc="3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61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4208" cy="510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9  "Will the </a:t>
            </a:r>
            <a:r>
              <a:rPr lang="en-US" sz="2800" dirty="0">
                <a:solidFill>
                  <a:schemeClr val="accent3"/>
                </a:solidFill>
              </a:rPr>
              <a:t>wild ox </a:t>
            </a:r>
            <a:r>
              <a:rPr lang="en-US" sz="2800" dirty="0"/>
              <a:t>be willing to serve you? Will he bed by your manger?</a:t>
            </a:r>
          </a:p>
          <a:p>
            <a:pPr marL="0" indent="0">
              <a:buNone/>
            </a:pPr>
            <a:r>
              <a:rPr lang="en-US" sz="2800" dirty="0" smtClean="0"/>
              <a:t>10  </a:t>
            </a:r>
            <a:r>
              <a:rPr lang="en-US" sz="2800" dirty="0"/>
              <a:t>Can you bind the </a:t>
            </a:r>
            <a:r>
              <a:rPr lang="en-US" sz="2800" dirty="0">
                <a:solidFill>
                  <a:schemeClr val="accent3"/>
                </a:solidFill>
              </a:rPr>
              <a:t>wild ox </a:t>
            </a:r>
            <a:r>
              <a:rPr lang="en-US" sz="2800" dirty="0"/>
              <a:t>in the furrow with ropes? Or will he plow the valleys behind you?</a:t>
            </a:r>
          </a:p>
          <a:p>
            <a:pPr marL="0" indent="0">
              <a:buNone/>
            </a:pPr>
            <a:r>
              <a:rPr lang="en-US" sz="2800" dirty="0"/>
              <a:t>11  Will you trust him because his strength is great? Or will you leave your labor to him?</a:t>
            </a:r>
          </a:p>
          <a:p>
            <a:pPr marL="0" indent="0">
              <a:buNone/>
            </a:pPr>
            <a:r>
              <a:rPr lang="en-US" sz="2800" dirty="0"/>
              <a:t>12  Will you trust him to bring home your grain, And gather it to your threshing floor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51408" y="1600200"/>
            <a:ext cx="33528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“unicorn” (</a:t>
            </a:r>
            <a:r>
              <a:rPr lang="en-US" sz="3200" dirty="0" err="1" smtClean="0"/>
              <a:t>KJV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1028" name="Picture 4" descr="File:Elasmotherium cauc1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2768" y="2362200"/>
            <a:ext cx="3586432" cy="2734517"/>
          </a:xfrm>
          <a:prstGeom prst="snip2DiagRect">
            <a:avLst>
              <a:gd name="adj1" fmla="val 184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5836455" y="5257800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Elasmotherium</a:t>
            </a:r>
            <a:r>
              <a:rPr lang="en-US" i="1" dirty="0"/>
              <a:t> </a:t>
            </a:r>
            <a:r>
              <a:rPr lang="en-US" i="1" dirty="0" err="1"/>
              <a:t>caucasicum</a:t>
            </a:r>
            <a:endParaRPr lang="en-US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b="32954"/>
          <a:stretch/>
        </p:blipFill>
        <p:spPr bwMode="auto">
          <a:xfrm>
            <a:off x="293299" y="228600"/>
            <a:ext cx="8229600" cy="131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209800" y="1963947"/>
            <a:ext cx="1219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05841" y="3124200"/>
            <a:ext cx="1219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87000" y="5769114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OR THIS</a:t>
            </a:r>
            <a:endParaRPr lang="en-US" sz="4000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2730" y="2373868"/>
            <a:ext cx="249267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spc="300" dirty="0" smtClean="0">
                <a:solidFill>
                  <a:schemeClr val="accent3"/>
                </a:solidFill>
              </a:rPr>
              <a:t>Strong’s #07214</a:t>
            </a:r>
            <a:endParaRPr lang="en-US" sz="2000" spc="3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64228" cy="45259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Ostrich (39:13-18) </a:t>
            </a:r>
            <a:r>
              <a:rPr lang="en-US" sz="3200" dirty="0" smtClean="0"/>
              <a:t>– leaves eggs, forgets of their easy destruction, treats young harshly, deprived of wisdom, yet scorns the horse and </a:t>
            </a:r>
            <a:r>
              <a:rPr lang="en-US" sz="3200" dirty="0" smtClean="0"/>
              <a:t>rider</a:t>
            </a:r>
            <a:endParaRPr lang="en-US" sz="3200" dirty="0" smtClean="0"/>
          </a:p>
        </p:txBody>
      </p:sp>
      <p:pic>
        <p:nvPicPr>
          <p:cNvPr id="9218" name="Picture 2" descr="File:Struthio camelus - stru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t="5856" r="27891" b="4631"/>
          <a:stretch/>
        </p:blipFill>
        <p:spPr bwMode="auto">
          <a:xfrm>
            <a:off x="4621428" y="1742302"/>
            <a:ext cx="4522572" cy="5115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7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Horse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(39:19-25) </a:t>
            </a:r>
            <a:r>
              <a:rPr lang="en-US" sz="2800" dirty="0" smtClean="0"/>
              <a:t>– strength, fearlessness, speed</a:t>
            </a:r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Hawk and Eagle (39:26-30) </a:t>
            </a:r>
            <a:r>
              <a:rPr lang="en-US" sz="2800" dirty="0" smtClean="0"/>
              <a:t>– </a:t>
            </a:r>
            <a:r>
              <a:rPr lang="en-US" sz="2800" dirty="0" smtClean="0"/>
              <a:t>amazing </a:t>
            </a:r>
            <a:r>
              <a:rPr lang="en-US" sz="2800" dirty="0" smtClean="0"/>
              <a:t>flight and </a:t>
            </a:r>
            <a:r>
              <a:rPr lang="en-US" sz="2800" dirty="0" smtClean="0"/>
              <a:t>sight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715000"/>
            <a:ext cx="83820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Brought Job to silence but not to </a:t>
            </a:r>
            <a:r>
              <a:rPr lang="en-US" sz="3200" dirty="0" smtClean="0">
                <a:solidFill>
                  <a:prstClr val="white"/>
                </a:solidFill>
              </a:rPr>
              <a:t>repentance (Job 40:1-5)!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73" b="14404"/>
          <a:stretch/>
        </p:blipFill>
        <p:spPr bwMode="auto">
          <a:xfrm>
            <a:off x="5791200" y="1476374"/>
            <a:ext cx="2573295" cy="406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960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Steven\AppData\Local\Microsoft\Windows\Temporary Internet Files\Content.IE5\UPOZELO0\MP90044252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Observations</a:t>
            </a:r>
            <a:endParaRPr lang="en-US" sz="6000" dirty="0">
              <a:solidFill>
                <a:schemeClr val="accent5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Job held a complaint as to how the world was(Job 24)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Filled with violence and wickedness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A seemingly delay by God in the wicked being cut off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A rebuke towards God (Job 40:2)</a:t>
            </a:r>
          </a:p>
          <a:p>
            <a:pPr lvl="2"/>
            <a:r>
              <a:rPr lang="en-US" sz="3200" b="1" dirty="0" smtClean="0">
                <a:solidFill>
                  <a:schemeClr val="bg1"/>
                </a:solidFill>
              </a:rPr>
              <a:t>Further revelation (Ezek. 33:11; 2 Pet. 3:9)</a:t>
            </a:r>
          </a:p>
        </p:txBody>
      </p:sp>
    </p:spTree>
    <p:extLst>
      <p:ext uri="{BB962C8B-B14F-4D97-AF65-F5344CB8AC3E}">
        <p14:creationId xmlns:p14="http://schemas.microsoft.com/office/powerpoint/2010/main" val="16360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629400" cy="1600200"/>
          </a:xfrm>
        </p:spPr>
        <p:txBody>
          <a:bodyPr>
            <a:prstTxWarp prst="textTriangle">
              <a:avLst>
                <a:gd name="adj" fmla="val 38776"/>
              </a:avLst>
            </a:prstTxWarp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Arial Black" panose="020B0A04020102020204" pitchFamily="34" charset="0"/>
              </a:rPr>
              <a:t>OBSERVATIONS</a:t>
            </a:r>
            <a:endParaRPr lang="en-US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The way the world is, is the way it 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The way it is, is not the way it originally was</a:t>
            </a:r>
          </a:p>
          <a:p>
            <a:pPr lvl="1"/>
            <a:r>
              <a:rPr lang="en-US" sz="2200" dirty="0">
                <a:latin typeface="+mj-lt"/>
              </a:rPr>
              <a:t>Dominion was originally charged and granted to man (Gen. 1:26-28)</a:t>
            </a:r>
          </a:p>
          <a:p>
            <a:pPr lvl="1"/>
            <a:r>
              <a:rPr lang="en-US" sz="2200" dirty="0" smtClean="0">
                <a:latin typeface="+mj-lt"/>
              </a:rPr>
              <a:t>A “wildness” of </a:t>
            </a:r>
            <a:r>
              <a:rPr lang="en-US" sz="2200" dirty="0" smtClean="0">
                <a:solidFill>
                  <a:srgbClr val="FFFF00"/>
                </a:solidFill>
                <a:latin typeface="+mj-lt"/>
              </a:rPr>
              <a:t>fear</a:t>
            </a:r>
            <a:r>
              <a:rPr lang="en-US" sz="2200" dirty="0" smtClean="0">
                <a:latin typeface="+mj-lt"/>
              </a:rPr>
              <a:t> and </a:t>
            </a:r>
            <a:r>
              <a:rPr lang="en-US" sz="2200" dirty="0" smtClean="0">
                <a:solidFill>
                  <a:srgbClr val="FFFF00"/>
                </a:solidFill>
                <a:latin typeface="+mj-lt"/>
              </a:rPr>
              <a:t>dread</a:t>
            </a:r>
            <a:r>
              <a:rPr lang="en-US" sz="2200" dirty="0" smtClean="0">
                <a:latin typeface="+mj-lt"/>
              </a:rPr>
              <a:t> has filled the animal kingdom (Gen. 9:2, 3)</a:t>
            </a:r>
          </a:p>
          <a:p>
            <a:pPr lvl="1"/>
            <a:r>
              <a:rPr lang="en-US" sz="2200" dirty="0" smtClean="0">
                <a:latin typeface="+mj-lt"/>
              </a:rPr>
              <a:t>The </a:t>
            </a:r>
            <a: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carnivorous appetite </a:t>
            </a:r>
            <a:r>
              <a:rPr lang="en-US" sz="2200" dirty="0" smtClean="0">
                <a:latin typeface="+mj-lt"/>
              </a:rPr>
              <a:t>necessarily implies that in God’s provisions to this world, </a:t>
            </a:r>
            <a: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pain, hardship, and death</a:t>
            </a:r>
            <a:r>
              <a:rPr lang="en-US" sz="2200" dirty="0" smtClean="0">
                <a:latin typeface="+mj-lt"/>
              </a:rPr>
              <a:t> are consistent components of it (Job. 38:39; 39:15, 29, 30)</a:t>
            </a:r>
          </a:p>
          <a:p>
            <a:pPr lvl="1"/>
            <a:r>
              <a:rPr lang="en-US" sz="2200" dirty="0" smtClean="0">
                <a:latin typeface="+mj-lt"/>
              </a:rPr>
              <a:t>Man cannot control or provide for many kinds of animals (the lion, the raven, the wild goat, the wild donkey, the wild oxen) –yet God does!</a:t>
            </a:r>
          </a:p>
        </p:txBody>
      </p:sp>
      <p:pic>
        <p:nvPicPr>
          <p:cNvPr id="4" name="Picture 3" descr="C:\Users\Steven\AppData\Local\Microsoft\Windows\Temporary Internet Files\Content.IE5\UPOZELO0\MP9004425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399" cy="1536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29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The way the world is, is the way it 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The way it is, is not the way it originally was</a:t>
            </a:r>
          </a:p>
          <a:p>
            <a:pPr lvl="1"/>
            <a:r>
              <a:rPr lang="en-US" sz="2200" dirty="0">
                <a:latin typeface="+mj-lt"/>
              </a:rPr>
              <a:t>Sin changed everything—man falls below what he is to reign over (Gen. 3:17-19)</a:t>
            </a:r>
          </a:p>
          <a:p>
            <a:pPr lvl="1"/>
            <a:r>
              <a:rPr lang="en-US" sz="2200" dirty="0" smtClean="0">
                <a:latin typeface="+mj-lt"/>
              </a:rPr>
              <a:t>“Wild” animals underscores what death itself teaches– that man is not in control of his world</a:t>
            </a:r>
          </a:p>
          <a:p>
            <a:pPr lvl="1"/>
            <a:r>
              <a:rPr lang="en-US" sz="2200" dirty="0" smtClean="0">
                <a:latin typeface="+mj-lt"/>
              </a:rPr>
              <a:t>Does not mean that God has lost control</a:t>
            </a:r>
          </a:p>
          <a:p>
            <a:pPr lvl="1"/>
            <a:r>
              <a:rPr lang="en-US" sz="2200" dirty="0" smtClean="0">
                <a:latin typeface="+mj-lt"/>
              </a:rPr>
              <a:t>Man must trust and obey God’s provisions, even in trial,  lest he be as unproductive and foolish as wild animals</a:t>
            </a:r>
          </a:p>
          <a:p>
            <a:pPr lvl="1"/>
            <a:r>
              <a:rPr lang="en-US" sz="2200" dirty="0" smtClean="0">
                <a:latin typeface="+mj-lt"/>
              </a:rPr>
              <a:t>The hardship of this world is seen in everything, yet it can be a means of saving man, and is not designed for his ultimate demise (Job 33:14-30)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6629400" cy="1600200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Triangle">
              <a:avLst>
                <a:gd name="adj" fmla="val 38776"/>
              </a:avLst>
            </a:prstTxWarp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Arial Black" panose="020B0A04020102020204" pitchFamily="34" charset="0"/>
              </a:rPr>
              <a:t>OBSERVATIONS</a:t>
            </a:r>
            <a:endParaRPr lang="en-US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" name="Picture 5" descr="C:\Users\Steven\AppData\Local\Microsoft\Windows\Temporary Internet Files\Content.IE5\UPOZELO0\MP9004425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399" cy="1536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7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</a:rPr>
              <a:t>R</a:t>
            </a:r>
            <a:r>
              <a:rPr lang="en-US" sz="3200" dirty="0" smtClean="0">
                <a:solidFill>
                  <a:srgbClr val="C00000"/>
                </a:solidFill>
              </a:rPr>
              <a:t>ebuked from a whirlwind for darkening counsel with words without knowledge (38:1-3)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</a:rPr>
              <a:t>Wanted answers but received </a:t>
            </a:r>
            <a:r>
              <a:rPr lang="en-US" sz="3200" dirty="0" smtClean="0">
                <a:solidFill>
                  <a:srgbClr val="C00000"/>
                </a:solidFill>
              </a:rPr>
              <a:t>questions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02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553200" cy="5029200"/>
          </a:xfrm>
        </p:spPr>
        <p:txBody>
          <a:bodyPr>
            <a:normAutofit fontScale="85000" lnSpcReduction="20000"/>
          </a:bodyPr>
          <a:lstStyle/>
          <a:p>
            <a:pPr marL="914400" indent="-91440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1	</a:t>
            </a:r>
            <a:r>
              <a:rPr lang="en-US" sz="3600" dirty="0" smtClean="0"/>
              <a:t>evidence for dinosaurs and man living together</a:t>
            </a:r>
          </a:p>
          <a:p>
            <a:pPr marL="914400" indent="-91440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a</a:t>
            </a:r>
            <a:r>
              <a:rPr lang="en-US" sz="3600" b="1" dirty="0" smtClean="0">
                <a:solidFill>
                  <a:srgbClr val="C00000"/>
                </a:solidFill>
              </a:rPr>
              <a:t>	</a:t>
            </a:r>
            <a:r>
              <a:rPr lang="en-US" sz="3600" dirty="0" smtClean="0"/>
              <a:t>the conflict between Job and his friends </a:t>
            </a:r>
            <a:r>
              <a:rPr lang="en-US" sz="3600" dirty="0"/>
              <a:t> </a:t>
            </a:r>
            <a:r>
              <a:rPr lang="en-US" sz="3600" dirty="0" smtClean="0"/>
              <a:t>and between Job and God</a:t>
            </a:r>
          </a:p>
          <a:p>
            <a:pPr marL="914400" indent="-91440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</a:rPr>
              <a:t>	</a:t>
            </a:r>
            <a:r>
              <a:rPr lang="en-US" sz="3600" dirty="0" smtClean="0"/>
              <a:t>Elihu’s response</a:t>
            </a:r>
          </a:p>
          <a:p>
            <a:pPr marL="914400" indent="-91440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c</a:t>
            </a:r>
            <a:r>
              <a:rPr lang="en-US" sz="3600" b="1" dirty="0" smtClean="0">
                <a:solidFill>
                  <a:srgbClr val="C00000"/>
                </a:solidFill>
              </a:rPr>
              <a:t>	</a:t>
            </a:r>
            <a:r>
              <a:rPr lang="en-US" sz="3600" dirty="0" smtClean="0"/>
              <a:t>Jehovah’s 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</a:t>
            </a:r>
            <a:r>
              <a:rPr lang="en-US" sz="3600" dirty="0" smtClean="0"/>
              <a:t>response (</a:t>
            </a:r>
            <a:r>
              <a:rPr lang="en-US" sz="3600" dirty="0" smtClean="0"/>
              <a:t>the inanimate world </a:t>
            </a:r>
            <a:r>
              <a:rPr lang="en-US" sz="3600" dirty="0" smtClean="0"/>
              <a:t>quiz, 38:1-38)</a:t>
            </a:r>
          </a:p>
          <a:p>
            <a:pPr marL="914400" indent="-91440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d</a:t>
            </a:r>
            <a:r>
              <a:rPr lang="en-US" sz="3600" dirty="0" smtClean="0"/>
              <a:t>	Jehovah’s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response cont. (the world’s animated material quiz, 38:39-39:30)</a:t>
            </a:r>
            <a:endParaRPr lang="en-US" sz="36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7010400" y="3007667"/>
            <a:ext cx="1913384" cy="3621733"/>
            <a:chOff x="7010400" y="3007667"/>
            <a:chExt cx="1913384" cy="2783533"/>
          </a:xfrm>
        </p:grpSpPr>
        <p:sp>
          <p:nvSpPr>
            <p:cNvPr id="8" name="TextBox 7"/>
            <p:cNvSpPr txBox="1"/>
            <p:nvPr/>
          </p:nvSpPr>
          <p:spPr>
            <a:xfrm>
              <a:off x="7746859" y="4168600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context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7010400" y="3007667"/>
              <a:ext cx="501406" cy="2783533"/>
            </a:xfrm>
            <a:prstGeom prst="rightBrace">
              <a:avLst>
                <a:gd name="adj1" fmla="val 7429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62800" y="1605451"/>
            <a:ext cx="1981200" cy="838200"/>
            <a:chOff x="7162800" y="1828800"/>
            <a:chExt cx="1981200" cy="838200"/>
          </a:xfrm>
        </p:grpSpPr>
        <p:sp>
          <p:nvSpPr>
            <p:cNvPr id="16" name="TextBox 15"/>
            <p:cNvSpPr txBox="1"/>
            <p:nvPr/>
          </p:nvSpPr>
          <p:spPr>
            <a:xfrm>
              <a:off x="7526647" y="2041073"/>
              <a:ext cx="1617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concept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9" name="Right Brace 18"/>
            <p:cNvSpPr/>
            <p:nvPr/>
          </p:nvSpPr>
          <p:spPr>
            <a:xfrm>
              <a:off x="7162800" y="1828800"/>
              <a:ext cx="501406" cy="838200"/>
            </a:xfrm>
            <a:prstGeom prst="rightBrace">
              <a:avLst>
                <a:gd name="adj1" fmla="val 2068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 rot="20536889" flipH="1">
            <a:off x="6543486" y="5419313"/>
            <a:ext cx="2574526" cy="838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Today’s Lesson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60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Lions and Ravens</a:t>
            </a:r>
            <a:br>
              <a:rPr lang="en-US" dirty="0" smtClean="0"/>
            </a:br>
            <a:r>
              <a:rPr lang="en-US" dirty="0" smtClean="0"/>
              <a:t>(Job 38:39-41)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22124"/>
            <a:ext cx="8153400" cy="25834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Animals governed by something other than physical laws</a:t>
            </a:r>
          </a:p>
          <a:p>
            <a:r>
              <a:rPr lang="en-US" sz="2800" dirty="0" smtClean="0"/>
              <a:t>The instinct and appetite which God puts into animals…neither controlled nor contributed by man</a:t>
            </a:r>
          </a:p>
        </p:txBody>
      </p:sp>
      <p:pic>
        <p:nvPicPr>
          <p:cNvPr id="4098" name="Picture 2" descr="File:Lion waiting in Namib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t="9218" r="5826" b="11478"/>
          <a:stretch/>
        </p:blipFill>
        <p:spPr bwMode="auto">
          <a:xfrm>
            <a:off x="838200" y="1541938"/>
            <a:ext cx="3327081" cy="2580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45"/>
          <a:stretch/>
        </p:blipFill>
        <p:spPr bwMode="auto">
          <a:xfrm>
            <a:off x="4800600" y="2056262"/>
            <a:ext cx="3878573" cy="1551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782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Lions and Ravens</a:t>
            </a:r>
            <a:br>
              <a:rPr lang="en-US" dirty="0" smtClean="0"/>
            </a:br>
            <a:r>
              <a:rPr lang="en-US" dirty="0" smtClean="0"/>
              <a:t>(Job 38:39-41)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22124"/>
            <a:ext cx="8153400" cy="25834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God is good even to meat eating animals, both great and small, for the noble and contemptible!</a:t>
            </a:r>
          </a:p>
          <a:p>
            <a:r>
              <a:rPr lang="en-US" sz="2800" dirty="0" smtClean="0"/>
              <a:t>Not a purely vegetarian world—God provides for all creatures but such doesn’t rule out death</a:t>
            </a:r>
          </a:p>
          <a:p>
            <a:r>
              <a:rPr lang="en-US" sz="2800" dirty="0" smtClean="0"/>
              <a:t>Psalm 147:7-11</a:t>
            </a:r>
            <a:endParaRPr lang="en-US" sz="2800" dirty="0"/>
          </a:p>
        </p:txBody>
      </p:sp>
      <p:pic>
        <p:nvPicPr>
          <p:cNvPr id="4098" name="Picture 2" descr="File:Lion waiting in Namib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t="9218" r="5826" b="11478"/>
          <a:stretch/>
        </p:blipFill>
        <p:spPr bwMode="auto">
          <a:xfrm>
            <a:off x="838200" y="1541938"/>
            <a:ext cx="3327081" cy="2580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45"/>
          <a:stretch/>
        </p:blipFill>
        <p:spPr bwMode="auto">
          <a:xfrm>
            <a:off x="4800600" y="2056262"/>
            <a:ext cx="3878573" cy="1551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36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Jeune bouquetin sur un ro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AlpineIbe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4" t="9449" r="23172"/>
          <a:stretch/>
        </p:blipFill>
        <p:spPr bwMode="auto">
          <a:xfrm>
            <a:off x="5827644" y="1676400"/>
            <a:ext cx="3279913" cy="517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Mountain Goats and Deer (Job 39:1-4)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86" y="4876800"/>
            <a:ext cx="6556513" cy="197457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2800" dirty="0" smtClean="0"/>
              <a:t>When do they bear?</a:t>
            </a:r>
          </a:p>
          <a:p>
            <a:r>
              <a:rPr lang="en-US" sz="2800" dirty="0" smtClean="0"/>
              <a:t>No help from man to bring forth young</a:t>
            </a:r>
          </a:p>
          <a:p>
            <a:r>
              <a:rPr lang="en-US" sz="2800" dirty="0" smtClean="0"/>
              <a:t>Young grow strong and leave their mother but are provided for by God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03416" y="1764268"/>
            <a:ext cx="344196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Steinbock</a:t>
            </a:r>
            <a:r>
              <a:rPr lang="en-US" sz="2400" dirty="0" smtClean="0">
                <a:solidFill>
                  <a:schemeClr val="bg1"/>
                </a:solidFill>
              </a:rPr>
              <a:t> (Alpine ibex)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33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876800" cy="1600200"/>
          </a:xfrm>
        </p:spPr>
        <p:txBody>
          <a:bodyPr/>
          <a:lstStyle/>
          <a:p>
            <a:r>
              <a:rPr lang="en-US" sz="4800" dirty="0" smtClean="0"/>
              <a:t>“Wild Donkey”</a:t>
            </a:r>
            <a:br>
              <a:rPr lang="en-US" sz="4800" dirty="0" smtClean="0"/>
            </a:br>
            <a:r>
              <a:rPr lang="en-US" sz="4800" dirty="0" smtClean="0"/>
              <a:t>(Job 39:5-8)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Who sets free?</a:t>
            </a:r>
          </a:p>
          <a:p>
            <a:pPr lvl="1"/>
            <a:r>
              <a:rPr lang="en-US" sz="2400" dirty="0" smtClean="0"/>
              <a:t>Loves freedom, shuns civilization</a:t>
            </a:r>
          </a:p>
          <a:p>
            <a:pPr lvl="1"/>
            <a:r>
              <a:rPr lang="en-US" sz="2400" dirty="0"/>
              <a:t>“Man can rob animals of freedom, but not, as God, give freedom, combined with subordination to fixed </a:t>
            </a:r>
            <a:r>
              <a:rPr lang="en-US" sz="2400" dirty="0" smtClean="0"/>
              <a:t>laws” (</a:t>
            </a:r>
            <a:r>
              <a:rPr lang="en-US" sz="2400" dirty="0" err="1" smtClean="0"/>
              <a:t>JFB</a:t>
            </a:r>
            <a:r>
              <a:rPr lang="en-US" sz="2400" dirty="0" smtClean="0"/>
              <a:t>)</a:t>
            </a:r>
          </a:p>
          <a:p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God has made what is considered wild and barren his dwelling place</a:t>
            </a:r>
          </a:p>
          <a:p>
            <a:pPr lvl="1"/>
            <a:r>
              <a:rPr lang="en-US" sz="2400" dirty="0" smtClean="0"/>
              <a:t>He flourishes in desolate places</a:t>
            </a:r>
          </a:p>
          <a:p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He scorns the tumult of the city</a:t>
            </a:r>
          </a:p>
          <a:p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He does not heed the shouts of the “driver” (same word as “taskmasters, "see,  Ex. 3:7).</a:t>
            </a: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197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089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4208" cy="510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9  "Will the </a:t>
            </a:r>
            <a:r>
              <a:rPr lang="en-US" sz="2800" dirty="0">
                <a:solidFill>
                  <a:schemeClr val="accent3"/>
                </a:solidFill>
              </a:rPr>
              <a:t>wild ox </a:t>
            </a:r>
            <a:r>
              <a:rPr lang="en-US" sz="2800" dirty="0"/>
              <a:t>be willing to serve you? Will he bed by your manger?</a:t>
            </a:r>
          </a:p>
          <a:p>
            <a:pPr marL="0" indent="0">
              <a:buNone/>
            </a:pPr>
            <a:r>
              <a:rPr lang="en-US" sz="2800" dirty="0" smtClean="0"/>
              <a:t>10  </a:t>
            </a:r>
            <a:r>
              <a:rPr lang="en-US" sz="2800" dirty="0"/>
              <a:t>Can you bind the </a:t>
            </a:r>
            <a:r>
              <a:rPr lang="en-US" sz="2800" dirty="0">
                <a:solidFill>
                  <a:schemeClr val="accent3"/>
                </a:solidFill>
              </a:rPr>
              <a:t>wild ox </a:t>
            </a:r>
            <a:r>
              <a:rPr lang="en-US" sz="2800" dirty="0"/>
              <a:t>in the furrow with ropes? Or will he plow the valleys behind you?</a:t>
            </a:r>
          </a:p>
          <a:p>
            <a:pPr marL="0" indent="0">
              <a:buNone/>
            </a:pPr>
            <a:r>
              <a:rPr lang="en-US" sz="2800" dirty="0"/>
              <a:t>11  Will you trust him because his strength is great? Or will you leave your labor to him?</a:t>
            </a:r>
          </a:p>
          <a:p>
            <a:pPr marL="0" indent="0">
              <a:buNone/>
            </a:pPr>
            <a:r>
              <a:rPr lang="en-US" sz="2800" dirty="0"/>
              <a:t>12  Will you trust him to bring home your grain, And gather it to your threshing floor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51408" y="1600200"/>
            <a:ext cx="33528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“unicorn” (</a:t>
            </a:r>
            <a:r>
              <a:rPr lang="en-US" sz="3200" dirty="0" err="1" smtClean="0"/>
              <a:t>KJV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b="32954"/>
          <a:stretch/>
        </p:blipFill>
        <p:spPr bwMode="auto">
          <a:xfrm>
            <a:off x="293299" y="228600"/>
            <a:ext cx="8229600" cy="131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209800" y="1963947"/>
            <a:ext cx="1219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05841" y="3124200"/>
            <a:ext cx="1219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94062" y="5616714"/>
            <a:ext cx="2938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NOT THIS</a:t>
            </a:r>
            <a:endParaRPr lang="en-US" sz="4000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AutoShape 9" descr="data:image/jpeg;base64,/9j/4AAQSkZJRgABAQAAAQABAAD/2wCEAAkGBxQSEBQQEBQUFBUUFBQVFBQUFBQUFBQVFRQXFhQUFBQYHCggGBolHBQUITEhJSkrLi4uFx8zODMsNygtLisBCgoKDg0OFxAQFywkHCQsLCwsLCwsLCwsLCwvLCwsLCwsLCwsLCwsLCwsLCwsLCwsLCwsLCwsLCwsLCwsLCwsLP/AABEIAMIBAwMBIgACEQEDEQH/xAAcAAABBQEBAQAAAAAAAAAAAAABAAIDBQYEBwj/xABCEAABAwIEAwQHBAgEBwAAAAABAAIRAyEEBRIxQVFhBiJxgQcTMpGhscEUI9HwFUJSYpLC4fFjcoKiFhckM0N0sv/EABkBAAMBAQEAAAAAAAAAAAAAAAECAwAEBf/EACIRAAIDAAMAAgMBAQAAAAAAAAABAgMREiExBEETIlFhcf/aAAwDAQACEQMRAD8A8jARhEJxC6UiOjIShPhCEcBo2Ek8hCFmg6MSRISASmAgU9BbDDEk4hCFsCNRhPDUkeJtGaUdKcgjxBoNKWlFFbijaMIQhSoFqHEOkaKcWpAIYbRAIhJFHAAhJFGFsNo2EoToRhHAaNhCE+EoWw2jYQITyECFsNoyEkUkuBHBEIJwToDCEEkiiAKaikVmYbCSKUJQghApyAajhgAIwnwmlHMNoEkkYWACEoTgEUcMMQTiEIQaCJGEQEoRwAgEC1OCcAjhtIUlI5ibCRxwOgAT4SCMpkgDUkkkDCRQSKxhJpTkCgwjUkYSS4EIRSAToTYAbCKcAkQmwA2EoToSAWww2EoUgCWlHDaRQpGtsixklSvamjH7FbOcppUjkxKxhsIowpX4dwaHkd02Dt2z+zIsHdDdbDESICUIwiAUIQnQmrGFCUIpLGBCcEkQiYcGqJzYXQwJVmWlM46hU+zmST4QIU2hxiUJ0Iwlww1KE6EoRwwxAp8IQhgRqCdCSBh8IhKE4BOkAACMIhEhHBdGwiAiiAjhtEAnaU5rVK1idRFbBhaMyhXYrTA4fuT1XJi6d1ZxyJFT2RWvamEKZ7VGWrnaOhMZCmwuKdTMsMTZzSA5jx+y9h7rx0IKj0p9DDue9tOm0ue5wa1ouXOcYAHUlAJufR9kNLMMQXNpmkaLddZmn1uGqNMgNGp2qk8nhLhDTtcH0Oj6MsurN1fZ6lEkDuuqVAWyL2a+DfkoezXYQ4Wlh2euqNqt1vrijULWVKlQNGl0e01gYAOdzxW7fW0Bgcbmw6wCT8AVGbf0x0v6eK9rvRRVou1YEms0gn1biBUaRuGOsHCLwYNuJXmj2EEggggkEEEEEGCCDsQeC+v3NBErx70vdj9c5hhm95rf+paN3AARVaOYG/MX4X0J8umaUcPH0U7SlCrhPQQnBIBSMaikBsfSC6fUy0qKiFbYGhK6IR0jZLCgLU0hdNZkEjqoSFGUcLJkcJQnQkEmDaCEoTkiEcBpGQhCemkJWgjYRRQQwI4J4CATwEyFYAE6EQE6E6FGQnAIgJzWpkbR1Nq6qVNMpMVhh6KtCJCcsLXL8LNIHqVUZhRglbHI8NqonofmqrNsv70Hb8U8v4csJ/sY+pTUPq1d4jDSYH4Llq4aBa6m4HXGwrNCsMjzJ2FrNrsa0vBgEiS0GQ7TycQYnhfmonUyOCZ6tTcSikejf8ytFIaQatQ7NB9Wylbi+CXnjA96y+bdssbialOpUqw6kQ6mKY0NDhxgXPK52lU9OlZONNMq16K7D6bybGtr4enXZ7NWmx46ahJHlceSbVp69UDuuncb8NuSovRdhalPKqIq/rF72A7im9xLffJd4OC1FcgNI6H5Lz3+smkdi7imeXZb6JKBq1Klao51IvPqqTO4A3k5255CIsBcqwzDsFlrW6PU6TwirV1TE76r8VpP0kG0QTabfGFl8xxJq4tlNpnuVneP3D2/NwXXGEtbfhzynHOjzvtT2SGG+9oPNSlMHVGthmLxYibTZZ0UV6N2iBbqY/Z8+8i/4rEso8SrqJBzIsPh5WjyXBSVX4TDybcx8QthkWEhpceAJ9yddI5rJ6eb5jTio7xK4HBW2Zt77j1KrXtU7F2dlb/VEMIwnQlCiV0EIEJ8JOCICKE0qSE0pGMhiSKSXQjwE8BMYFIEyFY4BOQanKgo0BSNCaFKwJoitk9FW+CZN1WUGq4wNl0QOS5mw7KtkuZzFvJdWb5beQJ2suLIH6HNdyK3VTCh7Z5i3moXT4y0nTHmmvtHkmPwpE2kTw/FVtSj3eS3+c4TTwFuHPosvUwet1hAVIvUblx9MzUo8EWYbgtFUwDB/VRfZOPBHBvzFN9kK6sHg2uqU2v9lz2B/DulwDr+EqyGGm0fnqpm5b/RNiF/Ke2YioGQ0WAsANgAIACqs9zEMp6p2/JVb2lzwU8G2ue671bXgHiQAS3rK8/7Rdsadaj3XRxA5gjY9QuKmpLHI67vk+xia3tDmYdgmVBu8NcI63WZ7FYkvzZjX8KNTfqB9CVB2LzL7ThKlCsDFAh1OppOksc4yydpDifJ3RP7NVAc6puHsy5m3+G4N+ICvq4PP9Ic3zW/4WnpLwZAa9o9mo2eoJIP/wBBYJjb34fmF7N25wuqg90eyA7yBBPyXn78n7wcG2neZmONlq5cooNj4yaIclwsuDff7lscTRFHCPdxIgeaXZ3I4Ief1t0zt7iQ1raLeFz4rKXKxRRJxyDk/wDh5ZmAuVV1ArTG7qteE9vp11eEMIwikoFhAJEJyBWMRkJhCkKY4JGMiNJKEEgxI1SAKJjl0MKeIjHNaiAlKdKoIANU1NqiBUrCmiLI7MO26ucFSVVhArvBq6OK5l7l7eS32R1NdPQ7yWHy07LV5dV0xdc/yFqwn8efGekubZZN4JvKzr8ucSQxgb4/RehU4qNXLXwYnUQTwgLlhe49M77PiqX7LwwL8g0tLjflaZXBTy7dbnH0HuEABretiYXAMBEhdEbeuzlsqx4jP/o+I/Nl308CIFlbnCiRC6aGH5iQEJWgjT9GQ9JI14SjTBvYBvPS0gCfED3qj7R+jmjTwnrGFwq0mN1EHu1NI7xc07E3Nle+kV7TicvogwXYrDtP+V9ZoMrTdrKYGDrkiwpVD/tMfFQ56df43FamZT0e4YHANge2KonmQSP5QFy5BUacc7SBqZTLgRxh7SPqrv0Y0A7K8O4X/wC7Pj6+pPxWJq5j9hzStDS4/a6bA3b7t4e0iOpf7wE35ME/C2e0ZgwVaUbgj4OH9lm+yGADqMPBLqT30jP7p7p/hLT5q8wmIGgQQQHvpk9WVCz6NS7PUwHV5/bk+7f88lF2NLEdKpUnykdlUNpUy4iA0W6leT9pcUalRzjxJW57VZnq7jTYLzrM3br0PiV8VyfrPP8Ak2KdijHxGcxgVdUCssWVwPT2HTX4c8IwiUpUS2i0paUQUiVgETgo3KdxXPUKSQyGEJJpckplBjHKZr1ytKlaVoszR1B6Otc4cnFypyEwm1qak5cbXKeiU0WLJFzhHK7waosEFocC2y6onnXl/l8C5V9hnzcLM4V11ocDUACnYjlT7NFl2IIKvaVQOHVZTD14Vjh8auGyvez0/j/IUVjLavQB4KrxGGjZWdDGAqR4BUE3E7ZRjYtRQVLQm0sRBXVmVDks9XfpO66YJSRw2coMznaPAnEdoMGye4xrMQ7p6lznD3uawf6ls+2eGdVwNZrJmATEjuhwLvhKy+HrtGYHEEyfs/qx5vaf5fitJXzhrqL2n9Zjm7c2lSnHidFU+fRB6JstNLKaGreoalUD92pUc5n+2D5qg7TdmW1u0WEAsHtGIqj/ANZwcP4jpHmVt+ytVlLCYehI+7o02b/stA+i42+rdmr8Wd6WFFJnLv1NTj7mNUe34dTUV2zM5bmhZWxWGOzcRiWtcdjUtV0jqNU+YXZlWcuqNfUbbXBt1k/VceJwLHl7yQHHFYmtI/xGCifPS0e5QZextCn6tpn8wF1U096zzvlfK64wJMc6QSSspmdXdaPF1JBWUzE3K9JdI8+laymxD1xvKnxDlxVHqE5HqwQXPTNaic5DUo8iuE+tLWoAUXOW5Gwe96he5IlRPKRsZIRckmSgp6NgGlSAqJpTwUEwtEoKJcogUSU+gwlDl0UXLjaVNScnixJLo0GXu2V5h642WVw9bgrbD1iu6D6PPur002Fr3CvcJUBi6xNLEq3weOjijKOnHKDRsKWIUgxMFZtmO6pxxsqTrByNQzHkcV0tzqBusgMRP9051OdpChKCOiFrXjLvMe0diPisrUzRtSoddXSP3W6nH429xUOOqmn3iNUWk7ifgmM016YdsZ4WIO5E7HzRhWkM7JS9H4ar3z6quxgMd7S5xIHN59k9BzUVbEYgnRSDagJ7pbVoBz+oa50+9VmOw9VsnuuZF+FuvEH4W8lS1yGvbOotJuwAu8wWkERcrWVrBoTlFmybj8TSA1UXi4F3058hN1NVz19Nhe9haHWLnHSCYNr3JiSrXstrdSawuqVGtM6nnvA7idUyPxXdnGANdjqDm0dJA3eTUA4ECQGm0WCjGODTscvswuMz2RDXNB4AnzUOGx7p7wM8Tw8pV1Xyym2k+lRdSZrbpc8M1PDmwRJi3K8brI4jCvw5++qTNwQDB8yLniuqPXpyZvhpmYyxVNj6qiZjLcfj+C5MXW4lWbxFqa+zixLlwVHKWvUmVyPcuOcj0oREXISmEpSpaVwk1JEqOUiVtNgSUxxSlNJSthSBKSakk0YQTwmAp4WRmEJIIphQhTUyoApGFNEDLPChWlEwPl+KpKNRdtOtZdsJJI5LI6WTanFT0sQqxtVPZXEqvIi69L+liTzXTRqqhpVgu2hiI3Nk6OedZf0ah2CsKfiqbD4kW+i7KeIvb5wpTiRxolzDB6mED5qmOHqMGlthyt9VdvqxufEHZVeYVyBYEjnuAehXLObgddMOfSfZD6yRDnBjr33A73D3c1xvxNVr9TmUnsAtVlo0zLSzSBuRw+d1zYgVKjhoYKm1g46p2sRbjxsVa4bsxiTTfpaGlzQ2DUb6xt92gT+8CC7Y+CVWufg86uHrLDJC6r7IYRPdcxzXz+0Xd0CffutdQwsNHrDpPD2iL7mGzErzvJsDXy/EB9V7GB9mg901AHWMmADeJn9bhZegvxlPEUmuqU2aSQ3UXNkjYlrhJPHj5qkNZCUFpTVc8w1N9WiGVdbDBdU1NY4G4IcXHSCDIm11xdosO40i8UQ4d0aBE6IvcmS4b332XYOy9IvNSnTxA1WDi4HTzIm/mZ3XYcie0gipLb9x4YIngCAJ8yFZNL1jKvXuHmNfA1KdLX3oLres0hxbFjANiOsC4XC8nSA+Zib8lq+1fZvEOl7WkNAgt3JJ3c2J08N+qx76D/VimW6Y0+0eIbBiJtZTnLOjtrh0cVZ11zuKmcwjc381A5crZ0JDZSQRSjCSSCBWMJNKcmuQYUNRQlJIECMpqIWCOBRlNRTACCnsKjTmopgZ0seuhlRcbSpGvV4yJOJ1etUzHWXEH81NRfBv5J1MXiWeGpkwSQF3UwBaSqqhUk+C7WVVaMiUo6XODjn8Vc0KIPMeazOHqnf6KyGYhjdel9twBaNp9/zVW+jinDsuThXEw14HiDcdI+i46NFwqlp103H2XNvSf0NjHmfIKn/4r/VFEGeBdPHw+KkwWaVqhJptYy9i5xfH+fSZjdcssl4FRlD0uqeObReHuw+ohzdRNP7wEX1Nc2A4bbHjC9EoZkx7QWkuaWzawHhaZ6LOdnc6Y6iA6o11aDqNJrtBuYNxe3VWeXYttRxL51OJHe4wJiOXisodaBSe5pzY7NXl0gMpsmAKkueQAP1WiB5rM4uoXVC5jLncgNDTA8BEXWqzLCSTLdrw0mD4C/8ARUNTAPLgaQNjItB5x7/krwSS6Flu9smyw1WunaBzeG7XPEEdFYOx79N573Kwm9p/oov0M9xJeSJ5XdPhMQnjBCmRoeWnk8efgtKSZ1VxaRWfpN5sXlsTId08d1RZmQ+Z0O6kAH+IXWor6R3KmiTcxuSsPnYio7R3eVyFz2M6YIzmanTYMAHPf4qkebq3zCo7j8VT1d1zMuhhKUpqKXRgykSgkVjClNJRQQMBJJJAIkQgksYckgiiYSIQSWASByk1cJkTw+d1CFKxOmLhIHLpoyTEcLnouZq6qLwW248/knTA0SPNMHjvwm/uXTgwXP8Auw6ImYt8U/B5Tqh2sWOzbwfoVc1qzKLdT7GOsHzC6K1/SM3/AAgpVyyTPDhw2myP2+m4EP0kC+8PsCek8bXRYwOqueAdgBfxJAjxK5MyyyRrYADxiIJ8OB8FaW50jk63thqZYwd5lQkcWu7ruUcJG3XxV3klOLAQDe1txJCpMsy2q5wc87C0g34xt4+9a3LcJO5jTuOEc4Hn8VOKxeEbXr9066bTwB6xYfALpp0a0jSGf6jw+ihaxx2AsfNW2X0zqALgf2t/cnTJDQ8sh5fBIIiXOba1gU5+JBGp1ZrYPejc9LzC6MZgyWk6b9Nuiz2Jw4DiYtyEqiSYVpbVMwYLtcTzdJhp6c1X4nNgTZ7neTR/Vcz6QJ0x7uS5TgADIkc1Obw7KlqOzFOY6lqaSXAd7USCDxsstjKkXcSR1+ivfsxDhqsHeG8G6qM1w5AiIgnfY9QVyyenZFGXzF3yVPV3V3mIi3xVJV3UGVQxJBFKMJJJIrGAgiggYSCSSBghIJJImCESkkiYARSSWAOUrOCSSYBIN3eCkw2/kPqkknQGWOXGKrYtLHTHGGkiVZYoyCDcAWm8W4JJLqh4c8zvwxgsA5fgpqd6ZJ30n6pJLpOCZb4Bo9XTt/5P5Ap8v9of5gPKdkklOREtajBDrD2uXUqCu4im2DFztbiEkkiMX2FP3XkPkuR1MbwJjeAkkqxGXqOHHMAp2AH9wuLC3Im++90klO07qTizT2T026eCpczcS25J7g+iSS5GdaMtmfHxHyVPUSSUmOiNFJJKMAIlJJYwEEkkDASSSQ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1" descr="data:image/jpeg;base64,/9j/4AAQSkZJRgABAQAAAQABAAD/2wCEAAkGBxQSEBQQEBQUFBUUFBQVFBQUFBQUFBQVFRQXFhQUFBQYHCggGBolHBQUITEhJSkrLi4uFx8zODMsNygtLisBCgoKDg0OFxAQFywkHCQsLCwsLCwsLCwsLCwvLCwsLCwsLCwsLCwsLCwsLCwsLCwsLCwsLCwsLCwsLCwsLCwsLP/AABEIAMIBAwMBIgACEQEDEQH/xAAcAAABBQEBAQAAAAAAAAAAAAABAAIDBQYEBwj/xABCEAABAwIEAwQHBAgEBwAAAAABAAIRAyEEBRIxQVFhBiJxgQcTMpGhscEUI9HwFUJSYpLC4fFjcoKiFhckM0N0sv/EABkBAAMBAQEAAAAAAAAAAAAAAAECAwAEBf/EACIRAAIDAAMAAgMBAQAAAAAAAAABAgMREiExBEETIlFhcf/aAAwDAQACEQMRAD8A8jARhEJxC6UiOjIShPhCEcBo2Ek8hCFmg6MSRISASmAgU9BbDDEk4hCFsCNRhPDUkeJtGaUdKcgjxBoNKWlFFbijaMIQhSoFqHEOkaKcWpAIYbRAIhJFHAAhJFGFsNo2EoToRhHAaNhCE+EoWw2jYQITyECFsNoyEkUkuBHBEIJwToDCEEkiiAKaikVmYbCSKUJQghApyAajhgAIwnwmlHMNoEkkYWACEoTgEUcMMQTiEIQaCJGEQEoRwAgEC1OCcAjhtIUlI5ibCRxwOgAT4SCMpkgDUkkkDCRQSKxhJpTkCgwjUkYSS4EIRSAToTYAbCKcAkQmwA2EoToSAWww2EoUgCWlHDaRQpGtsixklSvamjH7FbOcppUjkxKxhsIowpX4dwaHkd02Dt2z+zIsHdDdbDESICUIwiAUIQnQmrGFCUIpLGBCcEkQiYcGqJzYXQwJVmWlM46hU+zmST4QIU2hxiUJ0Iwlww1KE6EoRwwxAp8IQhgRqCdCSBh8IhKE4BOkAACMIhEhHBdGwiAiiAjhtEAnaU5rVK1idRFbBhaMyhXYrTA4fuT1XJi6d1ZxyJFT2RWvamEKZ7VGWrnaOhMZCmwuKdTMsMTZzSA5jx+y9h7rx0IKj0p9DDue9tOm0ue5wa1ouXOcYAHUlAJufR9kNLMMQXNpmkaLddZmn1uGqNMgNGp2qk8nhLhDTtcH0Oj6MsurN1fZ6lEkDuuqVAWyL2a+DfkoezXYQ4Wlh2euqNqt1vrijULWVKlQNGl0e01gYAOdzxW7fW0Bgcbmw6wCT8AVGbf0x0v6eK9rvRRVou1YEms0gn1biBUaRuGOsHCLwYNuJXmj2EEggggkEEEEEGCCDsQeC+v3NBErx70vdj9c5hhm95rf+paN3AARVaOYG/MX4X0J8umaUcPH0U7SlCrhPQQnBIBSMaikBsfSC6fUy0qKiFbYGhK6IR0jZLCgLU0hdNZkEjqoSFGUcLJkcJQnQkEmDaCEoTkiEcBpGQhCemkJWgjYRRQQwI4J4CATwEyFYAE6EQE6E6FGQnAIgJzWpkbR1Nq6qVNMpMVhh6KtCJCcsLXL8LNIHqVUZhRglbHI8NqonofmqrNsv70Hb8U8v4csJ/sY+pTUPq1d4jDSYH4Llq4aBa6m4HXGwrNCsMjzJ2FrNrsa0vBgEiS0GQ7TycQYnhfmonUyOCZ6tTcSikejf8ytFIaQatQ7NB9Wylbi+CXnjA96y+bdssbialOpUqw6kQ6mKY0NDhxgXPK52lU9OlZONNMq16K7D6bybGtr4enXZ7NWmx46ahJHlceSbVp69UDuuncb8NuSovRdhalPKqIq/rF72A7im9xLffJd4OC1FcgNI6H5Lz3+smkdi7imeXZb6JKBq1Klao51IvPqqTO4A3k5255CIsBcqwzDsFlrW6PU6TwirV1TE76r8VpP0kG0QTabfGFl8xxJq4tlNpnuVneP3D2/NwXXGEtbfhzynHOjzvtT2SGG+9oPNSlMHVGthmLxYibTZZ0UV6N2iBbqY/Z8+8i/4rEso8SrqJBzIsPh5WjyXBSVX4TDybcx8QthkWEhpceAJ9yddI5rJ6eb5jTio7xK4HBW2Zt77j1KrXtU7F2dlb/VEMIwnQlCiV0EIEJ8JOCICKE0qSE0pGMhiSKSXQjwE8BMYFIEyFY4BOQanKgo0BSNCaFKwJoitk9FW+CZN1WUGq4wNl0QOS5mw7KtkuZzFvJdWb5beQJ2suLIH6HNdyK3VTCh7Z5i3moXT4y0nTHmmvtHkmPwpE2kTw/FVtSj3eS3+c4TTwFuHPosvUwet1hAVIvUblx9MzUo8EWYbgtFUwDB/VRfZOPBHBvzFN9kK6sHg2uqU2v9lz2B/DulwDr+EqyGGm0fnqpm5b/RNiF/Ke2YioGQ0WAsANgAIACqs9zEMp6p2/JVb2lzwU8G2ue671bXgHiQAS3rK8/7Rdsadaj3XRxA5gjY9QuKmpLHI67vk+xia3tDmYdgmVBu8NcI63WZ7FYkvzZjX8KNTfqB9CVB2LzL7ThKlCsDFAh1OppOksc4yydpDifJ3RP7NVAc6puHsy5m3+G4N+ICvq4PP9Ic3zW/4WnpLwZAa9o9mo2eoJIP/wBBYJjb34fmF7N25wuqg90eyA7yBBPyXn78n7wcG2neZmONlq5cooNj4yaIclwsuDff7lscTRFHCPdxIgeaXZ3I4Ief1t0zt7iQ1raLeFz4rKXKxRRJxyDk/wDh5ZmAuVV1ArTG7qteE9vp11eEMIwikoFhAJEJyBWMRkJhCkKY4JGMiNJKEEgxI1SAKJjl0MKeIjHNaiAlKdKoIANU1NqiBUrCmiLI7MO26ucFSVVhArvBq6OK5l7l7eS32R1NdPQ7yWHy07LV5dV0xdc/yFqwn8efGekubZZN4JvKzr8ucSQxgb4/RehU4qNXLXwYnUQTwgLlhe49M77PiqX7LwwL8g0tLjflaZXBTy7dbnH0HuEABretiYXAMBEhdEbeuzlsqx4jP/o+I/Nl308CIFlbnCiRC6aGH5iQEJWgjT9GQ9JI14SjTBvYBvPS0gCfED3qj7R+jmjTwnrGFwq0mN1EHu1NI7xc07E3Nle+kV7TicvogwXYrDtP+V9ZoMrTdrKYGDrkiwpVD/tMfFQ56df43FamZT0e4YHANge2KonmQSP5QFy5BUacc7SBqZTLgRxh7SPqrv0Y0A7K8O4X/wC7Pj6+pPxWJq5j9hzStDS4/a6bA3b7t4e0iOpf7wE35ME/C2e0ZgwVaUbgj4OH9lm+yGADqMPBLqT30jP7p7p/hLT5q8wmIGgQQQHvpk9WVCz6NS7PUwHV5/bk+7f88lF2NLEdKpUnykdlUNpUy4iA0W6leT9pcUalRzjxJW57VZnq7jTYLzrM3br0PiV8VyfrPP8Ak2KdijHxGcxgVdUCssWVwPT2HTX4c8IwiUpUS2i0paUQUiVgETgo3KdxXPUKSQyGEJJpckplBjHKZr1ytKlaVoszR1B6Otc4cnFypyEwm1qak5cbXKeiU0WLJFzhHK7waosEFocC2y6onnXl/l8C5V9hnzcLM4V11ocDUACnYjlT7NFl2IIKvaVQOHVZTD14Vjh8auGyvez0/j/IUVjLavQB4KrxGGjZWdDGAqR4BUE3E7ZRjYtRQVLQm0sRBXVmVDks9XfpO66YJSRw2coMznaPAnEdoMGye4xrMQ7p6lznD3uawf6ls+2eGdVwNZrJmATEjuhwLvhKy+HrtGYHEEyfs/qx5vaf5fitJXzhrqL2n9Zjm7c2lSnHidFU+fRB6JstNLKaGreoalUD92pUc5n+2D5qg7TdmW1u0WEAsHtGIqj/ANZwcP4jpHmVt+ytVlLCYehI+7o02b/stA+i42+rdmr8Wd6WFFJnLv1NTj7mNUe34dTUV2zM5bmhZWxWGOzcRiWtcdjUtV0jqNU+YXZlWcuqNfUbbXBt1k/VceJwLHl7yQHHFYmtI/xGCifPS0e5QZextCn6tpn8wF1U096zzvlfK64wJMc6QSSspmdXdaPF1JBWUzE3K9JdI8+laymxD1xvKnxDlxVHqE5HqwQXPTNaic5DUo8iuE+tLWoAUXOW5Gwe96he5IlRPKRsZIRckmSgp6NgGlSAqJpTwUEwtEoKJcogUSU+gwlDl0UXLjaVNScnixJLo0GXu2V5h642WVw9bgrbD1iu6D6PPur002Fr3CvcJUBi6xNLEq3weOjijKOnHKDRsKWIUgxMFZtmO6pxxsqTrByNQzHkcV0tzqBusgMRP9051OdpChKCOiFrXjLvMe0diPisrUzRtSoddXSP3W6nH429xUOOqmn3iNUWk7ifgmM016YdsZ4WIO5E7HzRhWkM7JS9H4ar3z6quxgMd7S5xIHN59k9BzUVbEYgnRSDagJ7pbVoBz+oa50+9VmOw9VsnuuZF+FuvEH4W8lS1yGvbOotJuwAu8wWkERcrWVrBoTlFmybj8TSA1UXi4F3058hN1NVz19Nhe9haHWLnHSCYNr3JiSrXstrdSawuqVGtM6nnvA7idUyPxXdnGANdjqDm0dJA3eTUA4ECQGm0WCjGODTscvswuMz2RDXNB4AnzUOGx7p7wM8Tw8pV1Xyym2k+lRdSZrbpc8M1PDmwRJi3K8brI4jCvw5++qTNwQDB8yLniuqPXpyZvhpmYyxVNj6qiZjLcfj+C5MXW4lWbxFqa+zixLlwVHKWvUmVyPcuOcj0oREXISmEpSpaVwk1JEqOUiVtNgSUxxSlNJSthSBKSakk0YQTwmAp4WRmEJIIphQhTUyoApGFNEDLPChWlEwPl+KpKNRdtOtZdsJJI5LI6WTanFT0sQqxtVPZXEqvIi69L+liTzXTRqqhpVgu2hiI3Nk6OedZf0ah2CsKfiqbD4kW+i7KeIvb5wpTiRxolzDB6mED5qmOHqMGlthyt9VdvqxufEHZVeYVyBYEjnuAehXLObgddMOfSfZD6yRDnBjr33A73D3c1xvxNVr9TmUnsAtVlo0zLSzSBuRw+d1zYgVKjhoYKm1g46p2sRbjxsVa4bsxiTTfpaGlzQ2DUb6xt92gT+8CC7Y+CVWufg86uHrLDJC6r7IYRPdcxzXz+0Xd0CffutdQwsNHrDpPD2iL7mGzErzvJsDXy/EB9V7GB9mg901AHWMmADeJn9bhZegvxlPEUmuqU2aSQ3UXNkjYlrhJPHj5qkNZCUFpTVc8w1N9WiGVdbDBdU1NY4G4IcXHSCDIm11xdosO40i8UQ4d0aBE6IvcmS4b332XYOy9IvNSnTxA1WDi4HTzIm/mZ3XYcie0gipLb9x4YIngCAJ8yFZNL1jKvXuHmNfA1KdLX3oLres0hxbFjANiOsC4XC8nSA+Zib8lq+1fZvEOl7WkNAgt3JJ3c2J08N+qx76D/VimW6Y0+0eIbBiJtZTnLOjtrh0cVZ11zuKmcwjc381A5crZ0JDZSQRSjCSSCBWMJNKcmuQYUNRQlJIECMpqIWCOBRlNRTACCnsKjTmopgZ0seuhlRcbSpGvV4yJOJ1etUzHWXEH81NRfBv5J1MXiWeGpkwSQF3UwBaSqqhUk+C7WVVaMiUo6XODjn8Vc0KIPMeazOHqnf6KyGYhjdel9twBaNp9/zVW+jinDsuThXEw14HiDcdI+i46NFwqlp103H2XNvSf0NjHmfIKn/4r/VFEGeBdPHw+KkwWaVqhJptYy9i5xfH+fSZjdcssl4FRlD0uqeObReHuw+ohzdRNP7wEX1Nc2A4bbHjC9EoZkx7QWkuaWzawHhaZ6LOdnc6Y6iA6o11aDqNJrtBuYNxe3VWeXYttRxL51OJHe4wJiOXisodaBSe5pzY7NXl0gMpsmAKkueQAP1WiB5rM4uoXVC5jLncgNDTA8BEXWqzLCSTLdrw0mD4C/8ARUNTAPLgaQNjItB5x7/krwSS6Flu9smyw1WunaBzeG7XPEEdFYOx79N573Kwm9p/oov0M9xJeSJ5XdPhMQnjBCmRoeWnk8efgtKSZ1VxaRWfpN5sXlsTId08d1RZmQ+Z0O6kAH+IXWor6R3KmiTcxuSsPnYio7R3eVyFz2M6YIzmanTYMAHPf4qkebq3zCo7j8VT1d1zMuhhKUpqKXRgykSgkVjClNJRQQMBJJJAIkQgksYckgiiYSIQSWASByk1cJkTw+d1CFKxOmLhIHLpoyTEcLnouZq6qLwW248/knTA0SPNMHjvwm/uXTgwXP8Auw6ImYt8U/B5Tqh2sWOzbwfoVc1qzKLdT7GOsHzC6K1/SM3/AAgpVyyTPDhw2myP2+m4EP0kC+8PsCek8bXRYwOqueAdgBfxJAjxK5MyyyRrYADxiIJ8OB8FaW50jk63thqZYwd5lQkcWu7ruUcJG3XxV3klOLAQDe1txJCpMsy2q5wc87C0g34xt4+9a3LcJO5jTuOEc4Hn8VOKxeEbXr9066bTwB6xYfALpp0a0jSGf6jw+ihaxx2AsfNW2X0zqALgf2t/cnTJDQ8sh5fBIIiXOba1gU5+JBGp1ZrYPejc9LzC6MZgyWk6b9Nuiz2Jw4DiYtyEqiSYVpbVMwYLtcTzdJhp6c1X4nNgTZ7neTR/Vcz6QJ0x7uS5TgADIkc1Obw7KlqOzFOY6lqaSXAd7USCDxsstjKkXcSR1+ivfsxDhqsHeG8G6qM1w5AiIgnfY9QVyyenZFGXzF3yVPV3V3mIi3xVJV3UGVQxJBFKMJJJIrGAgiggYSCSSBghIJJImCESkkiYARSSWAOUrOCSSYBIN3eCkw2/kPqkknQGWOXGKrYtLHTHGGkiVZYoyCDcAWm8W4JJLqh4c8zvwxgsA5fgpqd6ZJ30n6pJLpOCZb4Bo9XTt/5P5Ap8v9of5gPKdkklOREtajBDrD2uXUqCu4im2DFztbiEkkiMX2FP3XkPkuR1MbwJjeAkkqxGXqOHHMAp2AH9wuLC3Im++90klO07qTizT2T026eCpczcS25J7g+iSS5GdaMtmfHxHyVPUSSUmOiNFJJKMAIlJJYwEEkkDASSSQC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3" descr="data:image/jpeg;base64,/9j/4AAQSkZJRgABAQAAAQABAAD/2wCEAAkGBxQSEBQQEBQUFBUUFBQVFBQUFBQUFBQVFRQXFhQUFBQYHCggGBolHBQUITEhJSkrLi4uFx8zODMsNygtLisBCgoKDg0OFxAQFywkHCQsLCwsLCwsLCwsLCwvLCwsLCwsLCwsLCwsLCwsLCwsLCwsLCwsLCwsLCwsLCwsLCwsLP/AABEIAMIBAwMBIgACEQEDEQH/xAAcAAABBQEBAQAAAAAAAAAAAAABAAIDBQYEBwj/xABCEAABAwIEAwQHBAgEBwAAAAABAAIRAyEEBRIxQVFhBiJxgQcTMpGhscEUI9HwFUJSYpLC4fFjcoKiFhckM0N0sv/EABkBAAMBAQEAAAAAAAAAAAAAAAECAwAEBf/EACIRAAIDAAMAAgMBAQAAAAAAAAABAgMREiExBEETIlFhcf/aAAwDAQACEQMRAD8A8jARhEJxC6UiOjIShPhCEcBo2Ek8hCFmg6MSRISASmAgU9BbDDEk4hCFsCNRhPDUkeJtGaUdKcgjxBoNKWlFFbijaMIQhSoFqHEOkaKcWpAIYbRAIhJFHAAhJFGFsNo2EoToRhHAaNhCE+EoWw2jYQITyECFsNoyEkUkuBHBEIJwToDCEEkiiAKaikVmYbCSKUJQghApyAajhgAIwnwmlHMNoEkkYWACEoTgEUcMMQTiEIQaCJGEQEoRwAgEC1OCcAjhtIUlI5ibCRxwOgAT4SCMpkgDUkkkDCRQSKxhJpTkCgwjUkYSS4EIRSAToTYAbCKcAkQmwA2EoToSAWww2EoUgCWlHDaRQpGtsixklSvamjH7FbOcppUjkxKxhsIowpX4dwaHkd02Dt2z+zIsHdDdbDESICUIwiAUIQnQmrGFCUIpLGBCcEkQiYcGqJzYXQwJVmWlM46hU+zmST4QIU2hxiUJ0Iwlww1KE6EoRwwxAp8IQhgRqCdCSBh8IhKE4BOkAACMIhEhHBdGwiAiiAjhtEAnaU5rVK1idRFbBhaMyhXYrTA4fuT1XJi6d1ZxyJFT2RWvamEKZ7VGWrnaOhMZCmwuKdTMsMTZzSA5jx+y9h7rx0IKj0p9DDue9tOm0ue5wa1ouXOcYAHUlAJufR9kNLMMQXNpmkaLddZmn1uGqNMgNGp2qk8nhLhDTtcH0Oj6MsurN1fZ6lEkDuuqVAWyL2a+DfkoezXYQ4Wlh2euqNqt1vrijULWVKlQNGl0e01gYAOdzxW7fW0Bgcbmw6wCT8AVGbf0x0v6eK9rvRRVou1YEms0gn1biBUaRuGOsHCLwYNuJXmj2EEggggkEEEEEGCCDsQeC+v3NBErx70vdj9c5hhm95rf+paN3AARVaOYG/MX4X0J8umaUcPH0U7SlCrhPQQnBIBSMaikBsfSC6fUy0qKiFbYGhK6IR0jZLCgLU0hdNZkEjqoSFGUcLJkcJQnQkEmDaCEoTkiEcBpGQhCemkJWgjYRRQQwI4J4CATwEyFYAE6EQE6E6FGQnAIgJzWpkbR1Nq6qVNMpMVhh6KtCJCcsLXL8LNIHqVUZhRglbHI8NqonofmqrNsv70Hb8U8v4csJ/sY+pTUPq1d4jDSYH4Llq4aBa6m4HXGwrNCsMjzJ2FrNrsa0vBgEiS0GQ7TycQYnhfmonUyOCZ6tTcSikejf8ytFIaQatQ7NB9Wylbi+CXnjA96y+bdssbialOpUqw6kQ6mKY0NDhxgXPK52lU9OlZONNMq16K7D6bybGtr4enXZ7NWmx46ahJHlceSbVp69UDuuncb8NuSovRdhalPKqIq/rF72A7im9xLffJd4OC1FcgNI6H5Lz3+smkdi7imeXZb6JKBq1Klao51IvPqqTO4A3k5255CIsBcqwzDsFlrW6PU6TwirV1TE76r8VpP0kG0QTabfGFl8xxJq4tlNpnuVneP3D2/NwXXGEtbfhzynHOjzvtT2SGG+9oPNSlMHVGthmLxYibTZZ0UV6N2iBbqY/Z8+8i/4rEso8SrqJBzIsPh5WjyXBSVX4TDybcx8QthkWEhpceAJ9yddI5rJ6eb5jTio7xK4HBW2Zt77j1KrXtU7F2dlb/VEMIwnQlCiV0EIEJ8JOCICKE0qSE0pGMhiSKSXQjwE8BMYFIEyFY4BOQanKgo0BSNCaFKwJoitk9FW+CZN1WUGq4wNl0QOS5mw7KtkuZzFvJdWb5beQJ2suLIH6HNdyK3VTCh7Z5i3moXT4y0nTHmmvtHkmPwpE2kTw/FVtSj3eS3+c4TTwFuHPosvUwet1hAVIvUblx9MzUo8EWYbgtFUwDB/VRfZOPBHBvzFN9kK6sHg2uqU2v9lz2B/DulwDr+EqyGGm0fnqpm5b/RNiF/Ke2YioGQ0WAsANgAIACqs9zEMp6p2/JVb2lzwU8G2ue671bXgHiQAS3rK8/7Rdsadaj3XRxA5gjY9QuKmpLHI67vk+xia3tDmYdgmVBu8NcI63WZ7FYkvzZjX8KNTfqB9CVB2LzL7ThKlCsDFAh1OppOksc4yydpDifJ3RP7NVAc6puHsy5m3+G4N+ICvq4PP9Ic3zW/4WnpLwZAa9o9mo2eoJIP/wBBYJjb34fmF7N25wuqg90eyA7yBBPyXn78n7wcG2neZmONlq5cooNj4yaIclwsuDff7lscTRFHCPdxIgeaXZ3I4Ief1t0zt7iQ1raLeFz4rKXKxRRJxyDk/wDh5ZmAuVV1ArTG7qteE9vp11eEMIwikoFhAJEJyBWMRkJhCkKY4JGMiNJKEEgxI1SAKJjl0MKeIjHNaiAlKdKoIANU1NqiBUrCmiLI7MO26ucFSVVhArvBq6OK5l7l7eS32R1NdPQ7yWHy07LV5dV0xdc/yFqwn8efGekubZZN4JvKzr8ucSQxgb4/RehU4qNXLXwYnUQTwgLlhe49M77PiqX7LwwL8g0tLjflaZXBTy7dbnH0HuEABretiYXAMBEhdEbeuzlsqx4jP/o+I/Nl308CIFlbnCiRC6aGH5iQEJWgjT9GQ9JI14SjTBvYBvPS0gCfED3qj7R+jmjTwnrGFwq0mN1EHu1NI7xc07E3Nle+kV7TicvogwXYrDtP+V9ZoMrTdrKYGDrkiwpVD/tMfFQ56df43FamZT0e4YHANge2KonmQSP5QFy5BUacc7SBqZTLgRxh7SPqrv0Y0A7K8O4X/wC7Pj6+pPxWJq5j9hzStDS4/a6bA3b7t4e0iOpf7wE35ME/C2e0ZgwVaUbgj4OH9lm+yGADqMPBLqT30jP7p7p/hLT5q8wmIGgQQQHvpk9WVCz6NS7PUwHV5/bk+7f88lF2NLEdKpUnykdlUNpUy4iA0W6leT9pcUalRzjxJW57VZnq7jTYLzrM3br0PiV8VyfrPP8Ak2KdijHxGcxgVdUCssWVwPT2HTX4c8IwiUpUS2i0paUQUiVgETgo3KdxXPUKSQyGEJJpckplBjHKZr1ytKlaVoszR1B6Otc4cnFypyEwm1qak5cbXKeiU0WLJFzhHK7waosEFocC2y6onnXl/l8C5V9hnzcLM4V11ocDUACnYjlT7NFl2IIKvaVQOHVZTD14Vjh8auGyvez0/j/IUVjLavQB4KrxGGjZWdDGAqR4BUE3E7ZRjYtRQVLQm0sRBXVmVDks9XfpO66YJSRw2coMznaPAnEdoMGye4xrMQ7p6lznD3uawf6ls+2eGdVwNZrJmATEjuhwLvhKy+HrtGYHEEyfs/qx5vaf5fitJXzhrqL2n9Zjm7c2lSnHidFU+fRB6JstNLKaGreoalUD92pUc5n+2D5qg7TdmW1u0WEAsHtGIqj/ANZwcP4jpHmVt+ytVlLCYehI+7o02b/stA+i42+rdmr8Wd6WFFJnLv1NTj7mNUe34dTUV2zM5bmhZWxWGOzcRiWtcdjUtV0jqNU+YXZlWcuqNfUbbXBt1k/VceJwLHl7yQHHFYmtI/xGCifPS0e5QZextCn6tpn8wF1U096zzvlfK64wJMc6QSSspmdXdaPF1JBWUzE3K9JdI8+laymxD1xvKnxDlxVHqE5HqwQXPTNaic5DUo8iuE+tLWoAUXOW5Gwe96he5IlRPKRsZIRckmSgp6NgGlSAqJpTwUEwtEoKJcogUSU+gwlDl0UXLjaVNScnixJLo0GXu2V5h642WVw9bgrbD1iu6D6PPur002Fr3CvcJUBi6xNLEq3weOjijKOnHKDRsKWIUgxMFZtmO6pxxsqTrByNQzHkcV0tzqBusgMRP9051OdpChKCOiFrXjLvMe0diPisrUzRtSoddXSP3W6nH429xUOOqmn3iNUWk7ifgmM016YdsZ4WIO5E7HzRhWkM7JS9H4ar3z6quxgMd7S5xIHN59k9BzUVbEYgnRSDagJ7pbVoBz+oa50+9VmOw9VsnuuZF+FuvEH4W8lS1yGvbOotJuwAu8wWkERcrWVrBoTlFmybj8TSA1UXi4F3058hN1NVz19Nhe9haHWLnHSCYNr3JiSrXstrdSawuqVGtM6nnvA7idUyPxXdnGANdjqDm0dJA3eTUA4ECQGm0WCjGODTscvswuMz2RDXNB4AnzUOGx7p7wM8Tw8pV1Xyym2k+lRdSZrbpc8M1PDmwRJi3K8brI4jCvw5++qTNwQDB8yLniuqPXpyZvhpmYyxVNj6qiZjLcfj+C5MXW4lWbxFqa+zixLlwVHKWvUmVyPcuOcj0oREXISmEpSpaVwk1JEqOUiVtNgSUxxSlNJSthSBKSakk0YQTwmAp4WRmEJIIphQhTUyoApGFNEDLPChWlEwPl+KpKNRdtOtZdsJJI5LI6WTanFT0sQqxtVPZXEqvIi69L+liTzXTRqqhpVgu2hiI3Nk6OedZf0ah2CsKfiqbD4kW+i7KeIvb5wpTiRxolzDB6mED5qmOHqMGlthyt9VdvqxufEHZVeYVyBYEjnuAehXLObgddMOfSfZD6yRDnBjr33A73D3c1xvxNVr9TmUnsAtVlo0zLSzSBuRw+d1zYgVKjhoYKm1g46p2sRbjxsVa4bsxiTTfpaGlzQ2DUb6xt92gT+8CC7Y+CVWufg86uHrLDJC6r7IYRPdcxzXz+0Xd0CffutdQwsNHrDpPD2iL7mGzErzvJsDXy/EB9V7GB9mg901AHWMmADeJn9bhZegvxlPEUmuqU2aSQ3UXNkjYlrhJPHj5qkNZCUFpTVc8w1N9WiGVdbDBdU1NY4G4IcXHSCDIm11xdosO40i8UQ4d0aBE6IvcmS4b332XYOy9IvNSnTxA1WDi4HTzIm/mZ3XYcie0gipLb9x4YIngCAJ8yFZNL1jKvXuHmNfA1KdLX3oLres0hxbFjANiOsC4XC8nSA+Zib8lq+1fZvEOl7WkNAgt3JJ3c2J08N+qx76D/VimW6Y0+0eIbBiJtZTnLOjtrh0cVZ11zuKmcwjc381A5crZ0JDZSQRSjCSSCBWMJNKcmuQYUNRQlJIECMpqIWCOBRlNRTACCnsKjTmopgZ0seuhlRcbSpGvV4yJOJ1etUzHWXEH81NRfBv5J1MXiWeGpkwSQF3UwBaSqqhUk+C7WVVaMiUo6XODjn8Vc0KIPMeazOHqnf6KyGYhjdel9twBaNp9/zVW+jinDsuThXEw14HiDcdI+i46NFwqlp103H2XNvSf0NjHmfIKn/4r/VFEGeBdPHw+KkwWaVqhJptYy9i5xfH+fSZjdcssl4FRlD0uqeObReHuw+ohzdRNP7wEX1Nc2A4bbHjC9EoZkx7QWkuaWzawHhaZ6LOdnc6Y6iA6o11aDqNJrtBuYNxe3VWeXYttRxL51OJHe4wJiOXisodaBSe5pzY7NXl0gMpsmAKkueQAP1WiB5rM4uoXVC5jLncgNDTA8BEXWqzLCSTLdrw0mD4C/8ARUNTAPLgaQNjItB5x7/krwSS6Flu9smyw1WunaBzeG7XPEEdFYOx79N573Kwm9p/oov0M9xJeSJ5XdPhMQnjBCmRoeWnk8efgtKSZ1VxaRWfpN5sXlsTId08d1RZmQ+Z0O6kAH+IXWor6R3KmiTcxuSsPnYio7R3eVyFz2M6YIzmanTYMAHPf4qkebq3zCo7j8VT1d1zMuhhKUpqKXRgykSgkVjClNJRQQMBJJJAIkQgksYckgiiYSIQSWASByk1cJkTw+d1CFKxOmLhIHLpoyTEcLnouZq6qLwW248/knTA0SPNMHjvwm/uXTgwXP8Auw6ImYt8U/B5Tqh2sWOzbwfoVc1qzKLdT7GOsHzC6K1/SM3/AAgpVyyTPDhw2myP2+m4EP0kC+8PsCek8bXRYwOqueAdgBfxJAjxK5MyyyRrYADxiIJ8OB8FaW50jk63thqZYwd5lQkcWu7ruUcJG3XxV3klOLAQDe1txJCpMsy2q5wc87C0g34xt4+9a3LcJO5jTuOEc4Hn8VOKxeEbXr9066bTwB6xYfALpp0a0jSGf6jw+ihaxx2AsfNW2X0zqALgf2t/cnTJDQ8sh5fBIIiXOba1gU5+JBGp1ZrYPejc9LzC6MZgyWk6b9Nuiz2Jw4DiYtyEqiSYVpbVMwYLtcTzdJhp6c1X4nNgTZ7neTR/Vcz6QJ0x7uS5TgADIkc1Obw7KlqOzFOY6lqaSXAd7USCDxsstjKkXcSR1+ivfsxDhqsHeG8G6qM1w5AiIgnfY9QVyyenZFGXzF3yVPV3V3mIi3xVJV3UGVQxJBFKMJJJIrGAgiggYSCSSBghIJJImCESkkiYARSSWAOUrOCSSYBIN3eCkw2/kPqkknQGWOXGKrYtLHTHGGkiVZYoyCDcAWm8W4JJLqh4c8zvwxgsA5fgpqd6ZJ30n6pJLpOCZb4Bo9XTt/5P5Ap8v9of5gPKdkklOREtajBDrD2uXUqCu4im2DFztbiEkkiMX2FP3XkPkuR1MbwJjeAkkqxGXqOHHMAp2AH9wuLC3Im++90klO07qTizT2T026eCpczcS25J7g+iSS5GdaMtmfHxHyVPUSSUmOiNFJJKMAIlJJYwEEkkDASSSQC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/>
          <a:stretch/>
        </p:blipFill>
        <p:spPr bwMode="auto">
          <a:xfrm>
            <a:off x="5872561" y="2304011"/>
            <a:ext cx="2381178" cy="3258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2612730" y="2373868"/>
            <a:ext cx="249267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spc="300" dirty="0" smtClean="0">
                <a:solidFill>
                  <a:schemeClr val="accent3"/>
                </a:solidFill>
              </a:rPr>
              <a:t>Strong’s #07214</a:t>
            </a:r>
            <a:endParaRPr lang="en-US" sz="2000" spc="3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299" y="671919"/>
            <a:ext cx="115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chemeClr val="accent2"/>
                </a:solidFill>
              </a:rPr>
              <a:t>Re’em</a:t>
            </a:r>
            <a:endParaRPr lang="en-US" sz="2800" u="sng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9321" y="1195139"/>
            <a:ext cx="912879" cy="40506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8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24600"/>
            <a:ext cx="8229600" cy="3941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/>
              <a:t>Wikimedia </a:t>
            </a:r>
            <a:r>
              <a:rPr lang="en-US" i="1" dirty="0" smtClean="0"/>
              <a:t>Commons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4"/>
            <a:ext cx="9144000" cy="629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38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</TotalTime>
  <Words>890</Words>
  <Application>Microsoft Office PowerPoint</Application>
  <PresentationFormat>On-screen Show (4:3)</PresentationFormat>
  <Paragraphs>102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Executive</vt:lpstr>
      <vt:lpstr>2_Executive</vt:lpstr>
      <vt:lpstr>1_Executive</vt:lpstr>
      <vt:lpstr>Behemoth &amp; Leviathan</vt:lpstr>
      <vt:lpstr>Previously:</vt:lpstr>
      <vt:lpstr>Review:</vt:lpstr>
      <vt:lpstr>Lions and Ravens (Job 38:39-41)</vt:lpstr>
      <vt:lpstr>Lions and Ravens (Job 38:39-41)</vt:lpstr>
      <vt:lpstr>Wild Mountain Goats and Deer (Job 39:1-4)</vt:lpstr>
      <vt:lpstr>“Wild Donkey” (Job 39:5-8)</vt:lpstr>
      <vt:lpstr>PowerPoint Presentation</vt:lpstr>
      <vt:lpstr>PowerPoint Presentation</vt:lpstr>
      <vt:lpstr>PowerPoint Presentation</vt:lpstr>
      <vt:lpstr>PowerPoint Presentation</vt:lpstr>
      <vt:lpstr>Other Animals</vt:lpstr>
      <vt:lpstr>Other Animals</vt:lpstr>
      <vt:lpstr>Observations</vt:lpstr>
      <vt:lpstr>OBSERVATIONS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Behemoth &amp; Leviathan</dc:title>
  <dc:creator>Steven J. Wallace</dc:creator>
  <cp:lastModifiedBy>Steven J. Wallace</cp:lastModifiedBy>
  <cp:revision>106</cp:revision>
  <dcterms:created xsi:type="dcterms:W3CDTF">2013-11-26T19:47:41Z</dcterms:created>
  <dcterms:modified xsi:type="dcterms:W3CDTF">2014-03-15T23:13:31Z</dcterms:modified>
</cp:coreProperties>
</file>